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  <p:sldMasterId id="2147483666" r:id="rId3"/>
    <p:sldMasterId id="2147483673" r:id="rId4"/>
    <p:sldMasterId id="2147483676" r:id="rId5"/>
  </p:sldMasterIdLst>
  <p:notesMasterIdLst>
    <p:notesMasterId r:id="rId35"/>
  </p:notesMasterIdLst>
  <p:sldIdLst>
    <p:sldId id="413" r:id="rId6"/>
    <p:sldId id="415" r:id="rId7"/>
    <p:sldId id="291" r:id="rId8"/>
    <p:sldId id="4297" r:id="rId9"/>
    <p:sldId id="451" r:id="rId10"/>
    <p:sldId id="4283" r:id="rId11"/>
    <p:sldId id="4284" r:id="rId12"/>
    <p:sldId id="4285" r:id="rId13"/>
    <p:sldId id="4286" r:id="rId14"/>
    <p:sldId id="4287" r:id="rId15"/>
    <p:sldId id="4288" r:id="rId16"/>
    <p:sldId id="4289" r:id="rId17"/>
    <p:sldId id="4290" r:id="rId18"/>
    <p:sldId id="4291" r:id="rId19"/>
    <p:sldId id="4292" r:id="rId20"/>
    <p:sldId id="4293" r:id="rId21"/>
    <p:sldId id="4294" r:id="rId22"/>
    <p:sldId id="4271" r:id="rId23"/>
    <p:sldId id="4259" r:id="rId24"/>
    <p:sldId id="4273" r:id="rId25"/>
    <p:sldId id="4260" r:id="rId26"/>
    <p:sldId id="4275" r:id="rId27"/>
    <p:sldId id="4276" r:id="rId28"/>
    <p:sldId id="4277" r:id="rId29"/>
    <p:sldId id="408" r:id="rId30"/>
    <p:sldId id="4295" r:id="rId31"/>
    <p:sldId id="410" r:id="rId32"/>
    <p:sldId id="411" r:id="rId33"/>
    <p:sldId id="4296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232E63"/>
    <a:srgbClr val="1D1347"/>
    <a:srgbClr val="F8B716"/>
    <a:srgbClr val="0B36A6"/>
    <a:srgbClr val="006600"/>
    <a:srgbClr val="0099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31"/>
    <p:restoredTop sz="88980" autoAdjust="0"/>
  </p:normalViewPr>
  <p:slideViewPr>
    <p:cSldViewPr snapToGrid="0" snapToObjects="1">
      <p:cViewPr varScale="1">
        <p:scale>
          <a:sx n="68" d="100"/>
          <a:sy n="68" d="100"/>
        </p:scale>
        <p:origin x="240" y="108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dirty="0">
              <a:latin typeface="Arial" panose="020B0604020202020204" pitchFamily="34" charset="0"/>
              <a:cs typeface="Arial" panose="020B0604020202020204" pitchFamily="34" charset="0"/>
            </a:rPr>
            <a:t>ngage</a:t>
          </a: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dirty="0">
              <a:latin typeface="Arial" panose="020B0604020202020204" pitchFamily="34" charset="0"/>
              <a:cs typeface="Arial" panose="020B0604020202020204" pitchFamily="34" charset="0"/>
            </a:rPr>
            <a:t>ngage</a:t>
          </a: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r>
            <a:rPr lang="en-US" sz="24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isten</a:t>
          </a: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dirty="0">
              <a:latin typeface="Arial" panose="020B0604020202020204" pitchFamily="34" charset="0"/>
              <a:cs typeface="Arial" panose="020B0604020202020204" pitchFamily="34" charset="0"/>
            </a:rPr>
            <a:t>mpathize</a:t>
          </a: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r>
            <a:rPr lang="en-US" sz="2400" b="1" u="none" dirty="0">
              <a:latin typeface="Arial" panose="020B0604020202020204" pitchFamily="34" charset="0"/>
              <a:cs typeface="Arial" panose="020B0604020202020204" pitchFamily="34" charset="0"/>
            </a:rPr>
            <a:t>gree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C7BCC4-2847-483F-8ACA-ED009968658D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CEC55B69-E658-41A4-B981-4B12DB8719E5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F277E5-E1B4-4158-A8B5-D47C9D989017}" type="parTrans" cxnId="{922CC445-7CD6-4D56-A30C-8BEDEF028F28}">
      <dgm:prSet/>
      <dgm:spPr/>
      <dgm:t>
        <a:bodyPr/>
        <a:lstStyle/>
        <a:p>
          <a:endParaRPr lang="en-US"/>
        </a:p>
      </dgm:t>
    </dgm:pt>
    <dgm:pt modelId="{B6FEC0EC-3BA8-44D9-BB51-C0055E9EC6A4}" type="sibTrans" cxnId="{922CC445-7CD6-4D56-A30C-8BEDEF028F28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4E550268-28AE-4294-8F22-0A243C661731}">
      <dgm:prSet phldrT="[Text]" custT="1"/>
      <dgm:spPr>
        <a:solidFill>
          <a:srgbClr val="FFC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FD56B-8873-4824-B399-C94FC3E01095}" type="parTrans" cxnId="{6134C344-DC99-40CE-B38C-61068FF4C8E3}">
      <dgm:prSet/>
      <dgm:spPr/>
      <dgm:t>
        <a:bodyPr/>
        <a:lstStyle/>
        <a:p>
          <a:endParaRPr lang="en-US"/>
        </a:p>
      </dgm:t>
    </dgm:pt>
    <dgm:pt modelId="{7C8A6A75-F4AF-43E1-97DB-EB2E3C6ECEFB}" type="sibTrans" cxnId="{6134C344-DC99-40CE-B38C-61068FF4C8E3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118C5C69-FF25-40B9-BD54-AFF8068504FC}">
      <dgm:prSet phldrT="[Text]" custT="1"/>
      <dgm:spPr>
        <a:solidFill>
          <a:srgbClr val="0099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6E95F9-2816-4D6F-8106-78A669A1889D}" type="parTrans" cxnId="{BED358D6-0F2E-48B2-816E-285CBBB75F29}">
      <dgm:prSet/>
      <dgm:spPr/>
      <dgm:t>
        <a:bodyPr/>
        <a:lstStyle/>
        <a:p>
          <a:endParaRPr lang="en-US"/>
        </a:p>
      </dgm:t>
    </dgm:pt>
    <dgm:pt modelId="{66863EB4-3319-4D2A-A938-6F2E715DA1DE}" type="sibTrans" cxnId="{BED358D6-0F2E-48B2-816E-285CBBB75F29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8417B712-DD38-4BFC-BB18-FFD9330F1B3C}">
      <dgm:prSet phldrT="[Text]" custT="1"/>
      <dgm:spPr>
        <a:solidFill>
          <a:srgbClr val="0B36A6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BA304-B46A-4CB3-8C53-D31C278DF0C2}" type="parTrans" cxnId="{57F8B6D4-DAD5-4DA7-A695-FCAAC402606B}">
      <dgm:prSet/>
      <dgm:spPr/>
      <dgm:t>
        <a:bodyPr/>
        <a:lstStyle/>
        <a:p>
          <a:endParaRPr lang="en-US"/>
        </a:p>
      </dgm:t>
    </dgm:pt>
    <dgm:pt modelId="{ECC3D1DE-D2E4-4368-AA74-FD2197D3D357}" type="sibTrans" cxnId="{57F8B6D4-DAD5-4DA7-A695-FCAAC402606B}">
      <dgm:prSet/>
      <dgm:spPr>
        <a:solidFill>
          <a:schemeClr val="tx1"/>
        </a:solidFill>
      </dgm:spPr>
      <dgm:t>
        <a:bodyPr/>
        <a:lstStyle/>
        <a:p>
          <a:endParaRPr lang="en-US" dirty="0"/>
        </a:p>
      </dgm:t>
    </dgm:pt>
    <dgm:pt modelId="{F2C1576F-73A4-4734-AA52-C72B803AAEAB}">
      <dgm:prSet phldrT="[Text]" custT="1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2400" b="1" u="sng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2400" b="1" u="none" dirty="0">
              <a:latin typeface="Arial" panose="020B0604020202020204" pitchFamily="34" charset="0"/>
              <a:cs typeface="Arial" panose="020B0604020202020204" pitchFamily="34" charset="0"/>
            </a:rPr>
            <a:t>artner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5532A2-D96F-4833-815C-A393FAE217FB}" type="parTrans" cxnId="{A7C081A6-93E5-499E-A123-1474A40F47A9}">
      <dgm:prSet/>
      <dgm:spPr/>
      <dgm:t>
        <a:bodyPr/>
        <a:lstStyle/>
        <a:p>
          <a:endParaRPr lang="en-US"/>
        </a:p>
      </dgm:t>
    </dgm:pt>
    <dgm:pt modelId="{92FBFC34-7639-4AC2-8EBF-BD9110F8965C}" type="sibTrans" cxnId="{A7C081A6-93E5-499E-A123-1474A40F47A9}">
      <dgm:prSet/>
      <dgm:spPr/>
      <dgm:t>
        <a:bodyPr/>
        <a:lstStyle/>
        <a:p>
          <a:endParaRPr lang="en-US"/>
        </a:p>
      </dgm:t>
    </dgm:pt>
    <dgm:pt modelId="{D4361992-5903-4850-A2B3-ACF6622B4EE4}" type="pres">
      <dgm:prSet presAssocID="{CFC7BCC4-2847-483F-8ACA-ED009968658D}" presName="linearFlow" presStyleCnt="0">
        <dgm:presLayoutVars>
          <dgm:resizeHandles val="exact"/>
        </dgm:presLayoutVars>
      </dgm:prSet>
      <dgm:spPr/>
    </dgm:pt>
    <dgm:pt modelId="{32A8135F-7E78-4F31-B021-8C6A429BB4D1}" type="pres">
      <dgm:prSet presAssocID="{CEC55B69-E658-41A4-B981-4B12DB8719E5}" presName="node" presStyleLbl="node1" presStyleIdx="0" presStyleCnt="5">
        <dgm:presLayoutVars>
          <dgm:bulletEnabled val="1"/>
        </dgm:presLayoutVars>
      </dgm:prSet>
      <dgm:spPr/>
    </dgm:pt>
    <dgm:pt modelId="{15E0487A-AB1E-46CD-BDA9-90E0BD10A324}" type="pres">
      <dgm:prSet presAssocID="{B6FEC0EC-3BA8-44D9-BB51-C0055E9EC6A4}" presName="sibTrans" presStyleLbl="sibTrans2D1" presStyleIdx="0" presStyleCnt="4"/>
      <dgm:spPr/>
    </dgm:pt>
    <dgm:pt modelId="{231AAA02-4E26-45C3-AA56-E4D737346724}" type="pres">
      <dgm:prSet presAssocID="{B6FEC0EC-3BA8-44D9-BB51-C0055E9EC6A4}" presName="connectorText" presStyleLbl="sibTrans2D1" presStyleIdx="0" presStyleCnt="4"/>
      <dgm:spPr/>
    </dgm:pt>
    <dgm:pt modelId="{EC4ABC1B-6F1B-4874-B2BB-B29D5A21D087}" type="pres">
      <dgm:prSet presAssocID="{4E550268-28AE-4294-8F22-0A243C661731}" presName="node" presStyleLbl="node1" presStyleIdx="1" presStyleCnt="5">
        <dgm:presLayoutVars>
          <dgm:bulletEnabled val="1"/>
        </dgm:presLayoutVars>
      </dgm:prSet>
      <dgm:spPr/>
    </dgm:pt>
    <dgm:pt modelId="{05B763F5-381C-4400-971E-1CFC95232C6C}" type="pres">
      <dgm:prSet presAssocID="{7C8A6A75-F4AF-43E1-97DB-EB2E3C6ECEFB}" presName="sibTrans" presStyleLbl="sibTrans2D1" presStyleIdx="1" presStyleCnt="4"/>
      <dgm:spPr/>
    </dgm:pt>
    <dgm:pt modelId="{B1914B1A-2F88-4389-A9E2-24526F228582}" type="pres">
      <dgm:prSet presAssocID="{7C8A6A75-F4AF-43E1-97DB-EB2E3C6ECEFB}" presName="connectorText" presStyleLbl="sibTrans2D1" presStyleIdx="1" presStyleCnt="4"/>
      <dgm:spPr/>
    </dgm:pt>
    <dgm:pt modelId="{BC504F50-74A0-4B40-B707-42AB03CF6171}" type="pres">
      <dgm:prSet presAssocID="{118C5C69-FF25-40B9-BD54-AFF8068504FC}" presName="node" presStyleLbl="node1" presStyleIdx="2" presStyleCnt="5">
        <dgm:presLayoutVars>
          <dgm:bulletEnabled val="1"/>
        </dgm:presLayoutVars>
      </dgm:prSet>
      <dgm:spPr/>
    </dgm:pt>
    <dgm:pt modelId="{DC68F919-F36A-412F-AA3E-C03E04FE51FC}" type="pres">
      <dgm:prSet presAssocID="{66863EB4-3319-4D2A-A938-6F2E715DA1DE}" presName="sibTrans" presStyleLbl="sibTrans2D1" presStyleIdx="2" presStyleCnt="4"/>
      <dgm:spPr/>
    </dgm:pt>
    <dgm:pt modelId="{B0E85A5F-5FD8-40FB-B462-C18742454923}" type="pres">
      <dgm:prSet presAssocID="{66863EB4-3319-4D2A-A938-6F2E715DA1DE}" presName="connectorText" presStyleLbl="sibTrans2D1" presStyleIdx="2" presStyleCnt="4"/>
      <dgm:spPr/>
    </dgm:pt>
    <dgm:pt modelId="{9B3C065F-5258-4251-8A43-CCC61FB7D355}" type="pres">
      <dgm:prSet presAssocID="{8417B712-DD38-4BFC-BB18-FFD9330F1B3C}" presName="node" presStyleLbl="node1" presStyleIdx="3" presStyleCnt="5">
        <dgm:presLayoutVars>
          <dgm:bulletEnabled val="1"/>
        </dgm:presLayoutVars>
      </dgm:prSet>
      <dgm:spPr/>
    </dgm:pt>
    <dgm:pt modelId="{B3FECBD5-9340-4FFE-A78A-F206C5EF592C}" type="pres">
      <dgm:prSet presAssocID="{ECC3D1DE-D2E4-4368-AA74-FD2197D3D357}" presName="sibTrans" presStyleLbl="sibTrans2D1" presStyleIdx="3" presStyleCnt="4"/>
      <dgm:spPr/>
    </dgm:pt>
    <dgm:pt modelId="{204702A5-DC98-4584-A404-9C61078FDAA9}" type="pres">
      <dgm:prSet presAssocID="{ECC3D1DE-D2E4-4368-AA74-FD2197D3D357}" presName="connectorText" presStyleLbl="sibTrans2D1" presStyleIdx="3" presStyleCnt="4"/>
      <dgm:spPr/>
    </dgm:pt>
    <dgm:pt modelId="{54631473-14DE-4E11-803A-3ED189C9B311}" type="pres">
      <dgm:prSet presAssocID="{F2C1576F-73A4-4734-AA52-C72B803AAEAB}" presName="node" presStyleLbl="node1" presStyleIdx="4" presStyleCnt="5">
        <dgm:presLayoutVars>
          <dgm:bulletEnabled val="1"/>
        </dgm:presLayoutVars>
      </dgm:prSet>
      <dgm:spPr/>
    </dgm:pt>
  </dgm:ptLst>
  <dgm:cxnLst>
    <dgm:cxn modelId="{CD9D0E11-137B-49AB-BEDA-D8C261C0223E}" type="presOf" srcId="{B6FEC0EC-3BA8-44D9-BB51-C0055E9EC6A4}" destId="{15E0487A-AB1E-46CD-BDA9-90E0BD10A324}" srcOrd="0" destOrd="0" presId="urn:microsoft.com/office/officeart/2005/8/layout/process2"/>
    <dgm:cxn modelId="{4B437B32-249E-42AE-A6C5-333B30A50A75}" type="presOf" srcId="{7C8A6A75-F4AF-43E1-97DB-EB2E3C6ECEFB}" destId="{05B763F5-381C-4400-971E-1CFC95232C6C}" srcOrd="0" destOrd="0" presId="urn:microsoft.com/office/officeart/2005/8/layout/process2"/>
    <dgm:cxn modelId="{FA718F3F-1ADD-4CB1-A9EF-271A12AAC96B}" type="presOf" srcId="{8417B712-DD38-4BFC-BB18-FFD9330F1B3C}" destId="{9B3C065F-5258-4251-8A43-CCC61FB7D355}" srcOrd="0" destOrd="0" presId="urn:microsoft.com/office/officeart/2005/8/layout/process2"/>
    <dgm:cxn modelId="{6134C344-DC99-40CE-B38C-61068FF4C8E3}" srcId="{CFC7BCC4-2847-483F-8ACA-ED009968658D}" destId="{4E550268-28AE-4294-8F22-0A243C661731}" srcOrd="1" destOrd="0" parTransId="{7ADFD56B-8873-4824-B399-C94FC3E01095}" sibTransId="{7C8A6A75-F4AF-43E1-97DB-EB2E3C6ECEFB}"/>
    <dgm:cxn modelId="{922CC445-7CD6-4D56-A30C-8BEDEF028F28}" srcId="{CFC7BCC4-2847-483F-8ACA-ED009968658D}" destId="{CEC55B69-E658-41A4-B981-4B12DB8719E5}" srcOrd="0" destOrd="0" parTransId="{D0F277E5-E1B4-4158-A8B5-D47C9D989017}" sibTransId="{B6FEC0EC-3BA8-44D9-BB51-C0055E9EC6A4}"/>
    <dgm:cxn modelId="{FBF65348-E45D-4DDF-B3F1-1FEB4E5289FB}" type="presOf" srcId="{ECC3D1DE-D2E4-4368-AA74-FD2197D3D357}" destId="{204702A5-DC98-4584-A404-9C61078FDAA9}" srcOrd="1" destOrd="0" presId="urn:microsoft.com/office/officeart/2005/8/layout/process2"/>
    <dgm:cxn modelId="{7472B150-EF8A-49BB-9739-8AC1CDE86AB0}" type="presOf" srcId="{F2C1576F-73A4-4734-AA52-C72B803AAEAB}" destId="{54631473-14DE-4E11-803A-3ED189C9B311}" srcOrd="0" destOrd="0" presId="urn:microsoft.com/office/officeart/2005/8/layout/process2"/>
    <dgm:cxn modelId="{E9F9C95F-0735-4360-AF78-8328E48B1BF5}" type="presOf" srcId="{ECC3D1DE-D2E4-4368-AA74-FD2197D3D357}" destId="{B3FECBD5-9340-4FFE-A78A-F206C5EF592C}" srcOrd="0" destOrd="0" presId="urn:microsoft.com/office/officeart/2005/8/layout/process2"/>
    <dgm:cxn modelId="{F75A6A67-431E-46B5-BE8D-81293E2F64EC}" type="presOf" srcId="{66863EB4-3319-4D2A-A938-6F2E715DA1DE}" destId="{B0E85A5F-5FD8-40FB-B462-C18742454923}" srcOrd="1" destOrd="0" presId="urn:microsoft.com/office/officeart/2005/8/layout/process2"/>
    <dgm:cxn modelId="{D5E25079-0C38-45FB-8771-A6253707F176}" type="presOf" srcId="{118C5C69-FF25-40B9-BD54-AFF8068504FC}" destId="{BC504F50-74A0-4B40-B707-42AB03CF6171}" srcOrd="0" destOrd="0" presId="urn:microsoft.com/office/officeart/2005/8/layout/process2"/>
    <dgm:cxn modelId="{4FA09E8A-3155-411A-A813-0829AEBD8AAF}" type="presOf" srcId="{B6FEC0EC-3BA8-44D9-BB51-C0055E9EC6A4}" destId="{231AAA02-4E26-45C3-AA56-E4D737346724}" srcOrd="1" destOrd="0" presId="urn:microsoft.com/office/officeart/2005/8/layout/process2"/>
    <dgm:cxn modelId="{BCC2A9A3-151A-46BC-97CE-CB077C9FD31C}" type="presOf" srcId="{CFC7BCC4-2847-483F-8ACA-ED009968658D}" destId="{D4361992-5903-4850-A2B3-ACF6622B4EE4}" srcOrd="0" destOrd="0" presId="urn:microsoft.com/office/officeart/2005/8/layout/process2"/>
    <dgm:cxn modelId="{A7C081A6-93E5-499E-A123-1474A40F47A9}" srcId="{CFC7BCC4-2847-483F-8ACA-ED009968658D}" destId="{F2C1576F-73A4-4734-AA52-C72B803AAEAB}" srcOrd="4" destOrd="0" parTransId="{ED5532A2-D96F-4833-815C-A393FAE217FB}" sibTransId="{92FBFC34-7639-4AC2-8EBF-BD9110F8965C}"/>
    <dgm:cxn modelId="{E27789A8-A90F-49E1-9123-2F4CD16EFADD}" type="presOf" srcId="{7C8A6A75-F4AF-43E1-97DB-EB2E3C6ECEFB}" destId="{B1914B1A-2F88-4389-A9E2-24526F228582}" srcOrd="1" destOrd="0" presId="urn:microsoft.com/office/officeart/2005/8/layout/process2"/>
    <dgm:cxn modelId="{2FB787B7-1BBC-45F5-8E60-44B73CADF1A6}" type="presOf" srcId="{66863EB4-3319-4D2A-A938-6F2E715DA1DE}" destId="{DC68F919-F36A-412F-AA3E-C03E04FE51FC}" srcOrd="0" destOrd="0" presId="urn:microsoft.com/office/officeart/2005/8/layout/process2"/>
    <dgm:cxn modelId="{57F8B6D4-DAD5-4DA7-A695-FCAAC402606B}" srcId="{CFC7BCC4-2847-483F-8ACA-ED009968658D}" destId="{8417B712-DD38-4BFC-BB18-FFD9330F1B3C}" srcOrd="3" destOrd="0" parTransId="{C55BA304-B46A-4CB3-8C53-D31C278DF0C2}" sibTransId="{ECC3D1DE-D2E4-4368-AA74-FD2197D3D357}"/>
    <dgm:cxn modelId="{BED358D6-0F2E-48B2-816E-285CBBB75F29}" srcId="{CFC7BCC4-2847-483F-8ACA-ED009968658D}" destId="{118C5C69-FF25-40B9-BD54-AFF8068504FC}" srcOrd="2" destOrd="0" parTransId="{BB6E95F9-2816-4D6F-8106-78A669A1889D}" sibTransId="{66863EB4-3319-4D2A-A938-6F2E715DA1DE}"/>
    <dgm:cxn modelId="{B9CD38DD-D2CC-4159-A91F-2A6DEA83D01E}" type="presOf" srcId="{4E550268-28AE-4294-8F22-0A243C661731}" destId="{EC4ABC1B-6F1B-4874-B2BB-B29D5A21D087}" srcOrd="0" destOrd="0" presId="urn:microsoft.com/office/officeart/2005/8/layout/process2"/>
    <dgm:cxn modelId="{A93B07E3-C143-4EF7-9FB4-7884E2724DB6}" type="presOf" srcId="{CEC55B69-E658-41A4-B981-4B12DB8719E5}" destId="{32A8135F-7E78-4F31-B021-8C6A429BB4D1}" srcOrd="0" destOrd="0" presId="urn:microsoft.com/office/officeart/2005/8/layout/process2"/>
    <dgm:cxn modelId="{4F41DB72-EF4E-4418-BDEF-81A662EE58B8}" type="presParOf" srcId="{D4361992-5903-4850-A2B3-ACF6622B4EE4}" destId="{32A8135F-7E78-4F31-B021-8C6A429BB4D1}" srcOrd="0" destOrd="0" presId="urn:microsoft.com/office/officeart/2005/8/layout/process2"/>
    <dgm:cxn modelId="{A22F6482-D468-453D-8ED1-CD773243478A}" type="presParOf" srcId="{D4361992-5903-4850-A2B3-ACF6622B4EE4}" destId="{15E0487A-AB1E-46CD-BDA9-90E0BD10A324}" srcOrd="1" destOrd="0" presId="urn:microsoft.com/office/officeart/2005/8/layout/process2"/>
    <dgm:cxn modelId="{8E650AB8-BEEE-45B9-8C85-327F6CD3E44A}" type="presParOf" srcId="{15E0487A-AB1E-46CD-BDA9-90E0BD10A324}" destId="{231AAA02-4E26-45C3-AA56-E4D737346724}" srcOrd="0" destOrd="0" presId="urn:microsoft.com/office/officeart/2005/8/layout/process2"/>
    <dgm:cxn modelId="{CAE12B09-A2EB-41D9-8BE6-31D407F6AB00}" type="presParOf" srcId="{D4361992-5903-4850-A2B3-ACF6622B4EE4}" destId="{EC4ABC1B-6F1B-4874-B2BB-B29D5A21D087}" srcOrd="2" destOrd="0" presId="urn:microsoft.com/office/officeart/2005/8/layout/process2"/>
    <dgm:cxn modelId="{379090E8-ED28-4317-A946-032A50F66D68}" type="presParOf" srcId="{D4361992-5903-4850-A2B3-ACF6622B4EE4}" destId="{05B763F5-381C-4400-971E-1CFC95232C6C}" srcOrd="3" destOrd="0" presId="urn:microsoft.com/office/officeart/2005/8/layout/process2"/>
    <dgm:cxn modelId="{DD9A6764-451D-4F6F-8A72-B8D48A2FCDD6}" type="presParOf" srcId="{05B763F5-381C-4400-971E-1CFC95232C6C}" destId="{B1914B1A-2F88-4389-A9E2-24526F228582}" srcOrd="0" destOrd="0" presId="urn:microsoft.com/office/officeart/2005/8/layout/process2"/>
    <dgm:cxn modelId="{365BC13E-25DD-4DDF-B5A2-4CADA0257C0A}" type="presParOf" srcId="{D4361992-5903-4850-A2B3-ACF6622B4EE4}" destId="{BC504F50-74A0-4B40-B707-42AB03CF6171}" srcOrd="4" destOrd="0" presId="urn:microsoft.com/office/officeart/2005/8/layout/process2"/>
    <dgm:cxn modelId="{89093761-334C-477B-8968-8D7F7039C53F}" type="presParOf" srcId="{D4361992-5903-4850-A2B3-ACF6622B4EE4}" destId="{DC68F919-F36A-412F-AA3E-C03E04FE51FC}" srcOrd="5" destOrd="0" presId="urn:microsoft.com/office/officeart/2005/8/layout/process2"/>
    <dgm:cxn modelId="{1DF221CF-C559-42CE-9C45-F12ADA9004EF}" type="presParOf" srcId="{DC68F919-F36A-412F-AA3E-C03E04FE51FC}" destId="{B0E85A5F-5FD8-40FB-B462-C18742454923}" srcOrd="0" destOrd="0" presId="urn:microsoft.com/office/officeart/2005/8/layout/process2"/>
    <dgm:cxn modelId="{97439F2E-3786-4711-BB1C-D498455C1D1F}" type="presParOf" srcId="{D4361992-5903-4850-A2B3-ACF6622B4EE4}" destId="{9B3C065F-5258-4251-8A43-CCC61FB7D355}" srcOrd="6" destOrd="0" presId="urn:microsoft.com/office/officeart/2005/8/layout/process2"/>
    <dgm:cxn modelId="{9A6E8B33-FE89-43E2-9B18-F444B4B2FC56}" type="presParOf" srcId="{D4361992-5903-4850-A2B3-ACF6622B4EE4}" destId="{B3FECBD5-9340-4FFE-A78A-F206C5EF592C}" srcOrd="7" destOrd="0" presId="urn:microsoft.com/office/officeart/2005/8/layout/process2"/>
    <dgm:cxn modelId="{15856755-F3E1-4BFF-A9A6-0270BF4ED0A6}" type="presParOf" srcId="{B3FECBD5-9340-4FFE-A78A-F206C5EF592C}" destId="{204702A5-DC98-4584-A404-9C61078FDAA9}" srcOrd="0" destOrd="0" presId="urn:microsoft.com/office/officeart/2005/8/layout/process2"/>
    <dgm:cxn modelId="{B9E9D24E-21AF-4015-AC30-3D37681451E0}" type="presParOf" srcId="{D4361992-5903-4850-A2B3-ACF6622B4EE4}" destId="{54631473-14DE-4E11-803A-3ED189C9B311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797012" y="535"/>
          <a:ext cx="1301146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kern="1200" dirty="0">
              <a:latin typeface="Arial" panose="020B0604020202020204" pitchFamily="34" charset="0"/>
              <a:cs typeface="Arial" panose="020B0604020202020204" pitchFamily="34" charset="0"/>
            </a:rPr>
            <a:t>ngage</a:t>
          </a:r>
        </a:p>
      </dsp:txBody>
      <dsp:txXfrm>
        <a:off x="2815378" y="18901"/>
        <a:ext cx="1264414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797012" y="941124"/>
          <a:ext cx="1301146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959490"/>
        <a:ext cx="1264414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797012" y="1881712"/>
          <a:ext cx="1301146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1900078"/>
        <a:ext cx="1264414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797012" y="2822300"/>
          <a:ext cx="1301146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2840666"/>
        <a:ext cx="1264414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797012" y="3762888"/>
          <a:ext cx="1301146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3781254"/>
        <a:ext cx="1264414" cy="5903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797012" y="535"/>
          <a:ext cx="1301146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kern="1200" dirty="0">
              <a:latin typeface="Arial" panose="020B0604020202020204" pitchFamily="34" charset="0"/>
              <a:cs typeface="Arial" panose="020B0604020202020204" pitchFamily="34" charset="0"/>
            </a:rPr>
            <a:t>ngage</a:t>
          </a:r>
        </a:p>
      </dsp:txBody>
      <dsp:txXfrm>
        <a:off x="2815378" y="18901"/>
        <a:ext cx="1264414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797012" y="941124"/>
          <a:ext cx="1301146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959490"/>
        <a:ext cx="1264414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797012" y="1881712"/>
          <a:ext cx="1301146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1900078"/>
        <a:ext cx="1264414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797012" y="2822300"/>
          <a:ext cx="1301146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2840666"/>
        <a:ext cx="1264414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797012" y="3762888"/>
          <a:ext cx="1301146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3781254"/>
        <a:ext cx="1264414" cy="5903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883232" y="535"/>
          <a:ext cx="1128705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18901"/>
        <a:ext cx="1091973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883232" y="941124"/>
          <a:ext cx="1128705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r>
            <a:rPr lang="en-US" sz="2400" b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isten</a:t>
          </a:r>
        </a:p>
      </dsp:txBody>
      <dsp:txXfrm>
        <a:off x="2901598" y="959490"/>
        <a:ext cx="1091973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883232" y="1881712"/>
          <a:ext cx="1128705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1900078"/>
        <a:ext cx="1091973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883232" y="2822300"/>
          <a:ext cx="1128705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2840666"/>
        <a:ext cx="1091973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883232" y="3762888"/>
          <a:ext cx="1128705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3781254"/>
        <a:ext cx="1091973" cy="5903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603015" y="535"/>
          <a:ext cx="1689139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1381" y="18901"/>
        <a:ext cx="1652407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603015" y="941124"/>
          <a:ext cx="1689139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1381" y="959490"/>
        <a:ext cx="1652407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603015" y="1881712"/>
          <a:ext cx="1689139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2400" b="0" kern="1200" dirty="0">
              <a:latin typeface="Arial" panose="020B0604020202020204" pitchFamily="34" charset="0"/>
              <a:cs typeface="Arial" panose="020B0604020202020204" pitchFamily="34" charset="0"/>
            </a:rPr>
            <a:t>mpathize</a:t>
          </a:r>
        </a:p>
      </dsp:txBody>
      <dsp:txXfrm>
        <a:off x="2621381" y="1900078"/>
        <a:ext cx="1652407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603015" y="2822300"/>
          <a:ext cx="1689139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1381" y="2840666"/>
        <a:ext cx="1652407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603015" y="3762888"/>
          <a:ext cx="1689139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1381" y="3781254"/>
        <a:ext cx="1652407" cy="5903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883232" y="535"/>
          <a:ext cx="1128705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18901"/>
        <a:ext cx="1091973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883232" y="941124"/>
          <a:ext cx="1128705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959490"/>
        <a:ext cx="1091973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883232" y="1881712"/>
          <a:ext cx="1128705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1900078"/>
        <a:ext cx="1091973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883232" y="2822300"/>
          <a:ext cx="1128705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r>
            <a:rPr lang="en-US" sz="2400" b="1" u="none" kern="1200" dirty="0">
              <a:latin typeface="Arial" panose="020B0604020202020204" pitchFamily="34" charset="0"/>
              <a:cs typeface="Arial" panose="020B0604020202020204" pitchFamily="34" charset="0"/>
            </a:rPr>
            <a:t>gree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2840666"/>
        <a:ext cx="1091973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883232" y="3762888"/>
          <a:ext cx="1128705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01598" y="3781254"/>
        <a:ext cx="1091973" cy="5903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35F-7E78-4F31-B021-8C6A429BB4D1}">
      <dsp:nvSpPr>
        <dsp:cNvPr id="0" name=""/>
        <dsp:cNvSpPr/>
      </dsp:nvSpPr>
      <dsp:spPr>
        <a:xfrm>
          <a:off x="2797012" y="535"/>
          <a:ext cx="1301146" cy="627058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18901"/>
        <a:ext cx="1264414" cy="590326"/>
      </dsp:txXfrm>
    </dsp:sp>
    <dsp:sp modelId="{15E0487A-AB1E-46CD-BDA9-90E0BD10A324}">
      <dsp:nvSpPr>
        <dsp:cNvPr id="0" name=""/>
        <dsp:cNvSpPr/>
      </dsp:nvSpPr>
      <dsp:spPr>
        <a:xfrm rot="5400000">
          <a:off x="3330011" y="643271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666785"/>
        <a:ext cx="169306" cy="164603"/>
      </dsp:txXfrm>
    </dsp:sp>
    <dsp:sp modelId="{EC4ABC1B-6F1B-4874-B2BB-B29D5A21D087}">
      <dsp:nvSpPr>
        <dsp:cNvPr id="0" name=""/>
        <dsp:cNvSpPr/>
      </dsp:nvSpPr>
      <dsp:spPr>
        <a:xfrm>
          <a:off x="2797012" y="941124"/>
          <a:ext cx="1301146" cy="627058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</a:t>
          </a:r>
          <a:endParaRPr lang="en-US" sz="2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959490"/>
        <a:ext cx="1264414" cy="590326"/>
      </dsp:txXfrm>
    </dsp:sp>
    <dsp:sp modelId="{05B763F5-381C-4400-971E-1CFC95232C6C}">
      <dsp:nvSpPr>
        <dsp:cNvPr id="0" name=""/>
        <dsp:cNvSpPr/>
      </dsp:nvSpPr>
      <dsp:spPr>
        <a:xfrm rot="5400000">
          <a:off x="3330011" y="1583859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1607373"/>
        <a:ext cx="169306" cy="164603"/>
      </dsp:txXfrm>
    </dsp:sp>
    <dsp:sp modelId="{BC504F50-74A0-4B40-B707-42AB03CF6171}">
      <dsp:nvSpPr>
        <dsp:cNvPr id="0" name=""/>
        <dsp:cNvSpPr/>
      </dsp:nvSpPr>
      <dsp:spPr>
        <a:xfrm>
          <a:off x="2797012" y="1881712"/>
          <a:ext cx="1301146" cy="627058"/>
        </a:xfrm>
        <a:prstGeom prst="roundRect">
          <a:avLst>
            <a:gd name="adj" fmla="val 10000"/>
          </a:avLst>
        </a:prstGeom>
        <a:solidFill>
          <a:srgbClr val="0099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1900078"/>
        <a:ext cx="1264414" cy="590326"/>
      </dsp:txXfrm>
    </dsp:sp>
    <dsp:sp modelId="{DC68F919-F36A-412F-AA3E-C03E04FE51FC}">
      <dsp:nvSpPr>
        <dsp:cNvPr id="0" name=""/>
        <dsp:cNvSpPr/>
      </dsp:nvSpPr>
      <dsp:spPr>
        <a:xfrm rot="5400000">
          <a:off x="3330011" y="2524447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2547961"/>
        <a:ext cx="169306" cy="164603"/>
      </dsp:txXfrm>
    </dsp:sp>
    <dsp:sp modelId="{9B3C065F-5258-4251-8A43-CCC61FB7D355}">
      <dsp:nvSpPr>
        <dsp:cNvPr id="0" name=""/>
        <dsp:cNvSpPr/>
      </dsp:nvSpPr>
      <dsp:spPr>
        <a:xfrm>
          <a:off x="2797012" y="2822300"/>
          <a:ext cx="1301146" cy="627058"/>
        </a:xfrm>
        <a:prstGeom prst="roundRect">
          <a:avLst>
            <a:gd name="adj" fmla="val 10000"/>
          </a:avLst>
        </a:prstGeom>
        <a:solidFill>
          <a:srgbClr val="0B36A6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A</a:t>
          </a:r>
          <a:endParaRPr lang="en-US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2840666"/>
        <a:ext cx="1264414" cy="590326"/>
      </dsp:txXfrm>
    </dsp:sp>
    <dsp:sp modelId="{B3FECBD5-9340-4FFE-A78A-F206C5EF592C}">
      <dsp:nvSpPr>
        <dsp:cNvPr id="0" name=""/>
        <dsp:cNvSpPr/>
      </dsp:nvSpPr>
      <dsp:spPr>
        <a:xfrm rot="5400000">
          <a:off x="3330011" y="3465035"/>
          <a:ext cx="235147" cy="28217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 rot="-5400000">
        <a:off x="3362932" y="3488549"/>
        <a:ext cx="169306" cy="164603"/>
      </dsp:txXfrm>
    </dsp:sp>
    <dsp:sp modelId="{54631473-14DE-4E11-803A-3ED189C9B311}">
      <dsp:nvSpPr>
        <dsp:cNvPr id="0" name=""/>
        <dsp:cNvSpPr/>
      </dsp:nvSpPr>
      <dsp:spPr>
        <a:xfrm>
          <a:off x="2797012" y="3762888"/>
          <a:ext cx="1301146" cy="627058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u="sng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2400" b="1" u="none" kern="1200" dirty="0">
              <a:latin typeface="Arial" panose="020B0604020202020204" pitchFamily="34" charset="0"/>
              <a:cs typeface="Arial" panose="020B0604020202020204" pitchFamily="34" charset="0"/>
            </a:rPr>
            <a:t>artner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15378" y="3781254"/>
        <a:ext cx="1264414" cy="590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2A2FA-F986-43D3-BCDD-568743B24C3B}" type="datetimeFigureOut">
              <a:rPr lang="en-US" smtClean="0"/>
              <a:t>5/18/21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B10E7-6FF0-4C2F-82A5-893CBD48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69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947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51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643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660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6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112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8425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702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96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357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163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 slide content prior to delivery</a:t>
            </a: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6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364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528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7151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150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2077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189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382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3706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864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328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00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861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357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29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7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063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618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006601"/>
            <a:ext cx="12192000" cy="1081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aseline="0"/>
            </a:lvl1pPr>
          </a:lstStyle>
          <a:p>
            <a:pPr lvl="0"/>
            <a:r>
              <a:rPr lang="en-US" dirty="0"/>
              <a:t>[Main Topic]</a:t>
            </a:r>
          </a:p>
        </p:txBody>
      </p:sp>
    </p:spTree>
    <p:extLst>
      <p:ext uri="{BB962C8B-B14F-4D97-AF65-F5344CB8AC3E}">
        <p14:creationId xmlns:p14="http://schemas.microsoft.com/office/powerpoint/2010/main" val="2279167899"/>
      </p:ext>
    </p:extLst>
  </p:cSld>
  <p:clrMapOvr>
    <a:masterClrMapping/>
  </p:clrMapOvr>
  <p:transition spd="slow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98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8276"/>
            <a:ext cx="12192000" cy="8493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/>
            </a:lvl1pPr>
          </a:lstStyle>
          <a:p>
            <a:pPr lvl="0"/>
            <a:r>
              <a:rPr lang="en-US" dirty="0"/>
              <a:t>[Sub Topic]</a:t>
            </a:r>
          </a:p>
        </p:txBody>
      </p:sp>
    </p:spTree>
    <p:extLst>
      <p:ext uri="{BB962C8B-B14F-4D97-AF65-F5344CB8AC3E}">
        <p14:creationId xmlns:p14="http://schemas.microsoft.com/office/powerpoint/2010/main" val="3966956194"/>
      </p:ext>
    </p:extLst>
  </p:cSld>
  <p:clrMapOvr>
    <a:masterClrMapping/>
  </p:clrMapOvr>
  <p:transition spd="slow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4638"/>
            <a:ext cx="12192000" cy="733068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[Sub Topic]</a:t>
            </a:r>
          </a:p>
        </p:txBody>
      </p:sp>
    </p:spTree>
    <p:extLst>
      <p:ext uri="{BB962C8B-B14F-4D97-AF65-F5344CB8AC3E}">
        <p14:creationId xmlns:p14="http://schemas.microsoft.com/office/powerpoint/2010/main" val="2639196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9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4638"/>
            <a:ext cx="12192000" cy="733068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[Sub Topic]</a:t>
            </a:r>
          </a:p>
        </p:txBody>
      </p:sp>
    </p:spTree>
    <p:extLst>
      <p:ext uri="{BB962C8B-B14F-4D97-AF65-F5344CB8AC3E}">
        <p14:creationId xmlns:p14="http://schemas.microsoft.com/office/powerpoint/2010/main" val="106828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575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4638"/>
            <a:ext cx="12192000" cy="733068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[Sub Topic]</a:t>
            </a:r>
          </a:p>
        </p:txBody>
      </p:sp>
    </p:spTree>
    <p:extLst>
      <p:ext uri="{BB962C8B-B14F-4D97-AF65-F5344CB8AC3E}">
        <p14:creationId xmlns:p14="http://schemas.microsoft.com/office/powerpoint/2010/main" val="1684548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4511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4638"/>
            <a:ext cx="12192000" cy="733068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[Sub Topic]</a:t>
            </a:r>
          </a:p>
        </p:txBody>
      </p:sp>
    </p:spTree>
    <p:extLst>
      <p:ext uri="{BB962C8B-B14F-4D97-AF65-F5344CB8AC3E}">
        <p14:creationId xmlns:p14="http://schemas.microsoft.com/office/powerpoint/2010/main" val="426545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87D70F-6351-5445-8ABC-7BE2C675E6F5}"/>
              </a:ext>
            </a:extLst>
          </p:cNvPr>
          <p:cNvSpPr/>
          <p:nvPr userDrawn="1"/>
        </p:nvSpPr>
        <p:spPr>
          <a:xfrm>
            <a:off x="-1" y="2"/>
            <a:ext cx="12180047" cy="172719"/>
          </a:xfrm>
          <a:prstGeom prst="rect">
            <a:avLst/>
          </a:prstGeom>
          <a:solidFill>
            <a:srgbClr val="F8B716"/>
          </a:solidFill>
          <a:ln>
            <a:solidFill>
              <a:srgbClr val="F8B71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92274988-03CF-3C40-BD1B-6921253699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07837" y="5663417"/>
            <a:ext cx="1131615" cy="116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1553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0" y="6126164"/>
            <a:ext cx="12192000" cy="7318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bad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960" y="5500830"/>
            <a:ext cx="1317085" cy="1357171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" y="6294173"/>
            <a:ext cx="158620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[Version</a:t>
            </a: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Code]</a:t>
            </a:r>
          </a:p>
          <a:p>
            <a:pPr>
              <a:spcAft>
                <a:spcPts val="600"/>
              </a:spcAft>
            </a:pP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[Lesson Title]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0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8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1553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0" y="6126164"/>
            <a:ext cx="12192000" cy="73183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bad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960" y="5500830"/>
            <a:ext cx="1317085" cy="1357171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" y="6294173"/>
            <a:ext cx="158620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[Version</a:t>
            </a: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Code]</a:t>
            </a:r>
          </a:p>
          <a:p>
            <a:pPr>
              <a:spcAft>
                <a:spcPts val="600"/>
              </a:spcAft>
            </a:pP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[Lesson Title]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6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1553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0" y="6126164"/>
            <a:ext cx="12192000" cy="73183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bad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960" y="5500830"/>
            <a:ext cx="1317085" cy="1357171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" y="6294173"/>
            <a:ext cx="158620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[Version</a:t>
            </a: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Code]</a:t>
            </a:r>
          </a:p>
          <a:p>
            <a:pPr>
              <a:spcAft>
                <a:spcPts val="600"/>
              </a:spcAft>
            </a:pPr>
            <a:r>
              <a:rPr lang="en-US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[Lesson Title]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56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1553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0" y="6126164"/>
            <a:ext cx="12192000" cy="73183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bad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960" y="5500830"/>
            <a:ext cx="1317085" cy="1357171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" y="6294173"/>
            <a:ext cx="158620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[Version</a:t>
            </a:r>
            <a:r>
              <a:rPr lang="en-US" sz="12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Code]</a:t>
            </a:r>
          </a:p>
          <a:p>
            <a:pPr>
              <a:spcAft>
                <a:spcPts val="600"/>
              </a:spcAft>
            </a:pPr>
            <a:r>
              <a:rPr lang="en-US" sz="12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[Lesson Title]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4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/WINNT/Profiles/mnorville/Application%20Data/Microsoft/Media%20Catalog/Downloaded%20Clips/cl7e/j0316905.jpg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1CB0E08-9A3C-E340-88EE-06C81186CC42}"/>
              </a:ext>
            </a:extLst>
          </p:cNvPr>
          <p:cNvSpPr/>
          <p:nvPr/>
        </p:nvSpPr>
        <p:spPr>
          <a:xfrm>
            <a:off x="-1" y="621179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Communication Skills:</a:t>
            </a:r>
          </a:p>
          <a:p>
            <a:pPr algn="ctr"/>
            <a:r>
              <a:rPr lang="en-US" sz="7200" b="1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Motor Vehicle Stops</a:t>
            </a:r>
            <a:endParaRPr lang="en-US" sz="7200" b="1" dirty="0">
              <a:solidFill>
                <a:srgbClr val="1D13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bout Us | IADLEST National Certification Program">
            <a:extLst>
              <a:ext uri="{FF2B5EF4-FFF2-40B4-BE49-F238E27FC236}">
                <a16:creationId xmlns:a16="http://schemas.microsoft.com/office/drawing/2014/main" id="{2A789F44-F4D5-9144-B9A6-3DBD2ADC7D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253" y="3252947"/>
            <a:ext cx="2907494" cy="2830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821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well-modulated voice, during the initial contact with a driver, can have a calming effect. The officer’s voice should not convey anger, contempt, sarcasm, or other inflections that are likely to provoke opposition.</a:t>
            </a:r>
          </a:p>
          <a:p>
            <a:pPr>
              <a:buClr>
                <a:srgbClr val="C00000"/>
              </a:buClr>
              <a:buSzPct val="125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Unless needed, avoid the command tone of voice. Instead, talk WITH the driver and occupants, not TO them.</a:t>
            </a:r>
          </a:p>
          <a:p>
            <a:pPr marL="4519613" indent="-3746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19613" indent="-3746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 your voice volume according to the environment and circumstances. </a:t>
            </a:r>
          </a:p>
          <a:p>
            <a:pPr marL="4519613" indent="-3746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19613" indent="-3746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any reasons why a louder than normal voice is necessary.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Paralanguage</a:t>
            </a:r>
          </a:p>
        </p:txBody>
      </p:sp>
      <p:pic>
        <p:nvPicPr>
          <p:cNvPr id="5" name="Picture 2" descr="Hands are what kill.' New traffic stop instructions follow Philando  Castile's death – Twin Cities">
            <a:extLst>
              <a:ext uri="{FF2B5EF4-FFF2-40B4-BE49-F238E27FC236}">
                <a16:creationId xmlns:a16="http://schemas.microsoft.com/office/drawing/2014/main" id="{38A47BD4-ABDB-8A48-85CA-0B248BB22C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/>
          <a:stretch/>
        </p:blipFill>
        <p:spPr bwMode="auto">
          <a:xfrm>
            <a:off x="0" y="3829050"/>
            <a:ext cx="4527812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86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 courteous, friendly, and non-threatening approach.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open gestures. Talk with your hands and facial expressions.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automatically talking with drivers with your hand routinely on a duty belt weapon.  </a:t>
            </a:r>
          </a:p>
          <a:p>
            <a:pPr marL="4929188" indent="-3175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2463" indent="-3175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 consistent eye contact without directly staring at vehicle occupants. Appear casual in observing even when initially looking around and inside the vehicle for safety purposes.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Language</a:t>
            </a:r>
          </a:p>
        </p:txBody>
      </p:sp>
      <p:pic>
        <p:nvPicPr>
          <p:cNvPr id="8196" name="Picture 4" descr="Your Rights During a Traffic Stop: What Police Are and Aren't Allowed To Do  | A JustiServ blog">
            <a:extLst>
              <a:ext uri="{FF2B5EF4-FFF2-40B4-BE49-F238E27FC236}">
                <a16:creationId xmlns:a16="http://schemas.microsoft.com/office/drawing/2014/main" id="{4C08ADFD-7623-D448-8B6A-9C3CA5EFBC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0" r="20266"/>
          <a:stretch/>
        </p:blipFill>
        <p:spPr bwMode="auto">
          <a:xfrm>
            <a:off x="0" y="3611274"/>
            <a:ext cx="4485495" cy="324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81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roadside conversations by asking drivers open-ended questions that allow to answer using their own words. Open-ended questions allow drivers to take control of the conversation and vent any emotions which can reduce tension.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6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57750" indent="-3492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“Is there a reason why this car was speeding this morning?” </a:t>
            </a:r>
          </a:p>
          <a:p>
            <a:pPr marL="4857750" indent="-3492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6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57750" indent="-3492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 drivers time to answer each question fully at their own pace. Do not interrupt or rush a driver to finish an answer.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Questions</a:t>
            </a:r>
          </a:p>
        </p:txBody>
      </p:sp>
      <p:pic>
        <p:nvPicPr>
          <p:cNvPr id="4" name="Picture 2" descr="Driver's License Photo-Sharing Demo a Success - Police Chief Magazine">
            <a:extLst>
              <a:ext uri="{FF2B5EF4-FFF2-40B4-BE49-F238E27FC236}">
                <a16:creationId xmlns:a16="http://schemas.microsoft.com/office/drawing/2014/main" id="{8CF566DB-6BEF-D04A-A300-938A8A8372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119"/>
          <a:stretch/>
        </p:blipFill>
        <p:spPr bwMode="auto">
          <a:xfrm>
            <a:off x="0" y="3041780"/>
            <a:ext cx="4853354" cy="380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83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Attending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silence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patient 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minimal encouragers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paraphrasing and mirroring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 emotions 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Summarize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Actively Listen</a:t>
            </a:r>
          </a:p>
        </p:txBody>
      </p:sp>
      <p:pic>
        <p:nvPicPr>
          <p:cNvPr id="10242" name="Picture 2" descr="Suspended License Georgia | DUI Lawyer | Criminal Defense Attorney">
            <a:extLst>
              <a:ext uri="{FF2B5EF4-FFF2-40B4-BE49-F238E27FC236}">
                <a16:creationId xmlns:a16="http://schemas.microsoft.com/office/drawing/2014/main" id="{2EA1604B-E4BB-8A4B-BECF-8E10674A5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74237"/>
            <a:ext cx="5196037" cy="34709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2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232E63"/>
              </a:buClr>
              <a:buSzPct val="100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questioned about a specific procedure or action, officers should explain any relevant laws or agency policies (e.g., emergency lights, backup officer). </a:t>
            </a:r>
          </a:p>
          <a:p>
            <a:pPr>
              <a:buClr>
                <a:srgbClr val="232E63"/>
              </a:buClr>
              <a:buSzPct val="100000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232E63"/>
              </a:buClr>
              <a:buSzPct val="100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instructions before returning to the patrol car. For example, </a:t>
            </a: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“I’m going back to my vehicle to make sure your license is valid. For your safety mine, please remain in your car until I get back.” </a:t>
            </a:r>
          </a:p>
          <a:p>
            <a:pPr>
              <a:buClr>
                <a:srgbClr val="232E63"/>
              </a:buClr>
              <a:buSzPct val="100000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232E63"/>
              </a:buClr>
              <a:buSzPct val="100000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232E63"/>
              </a:buClr>
              <a:buSzPct val="100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Explain Procedures Taken</a:t>
            </a:r>
          </a:p>
        </p:txBody>
      </p:sp>
      <p:pic>
        <p:nvPicPr>
          <p:cNvPr id="5" name="Picture 2" descr="Hands are what kill.' New traffic stop instructions follow Philando  Castile's death – Twin Cities">
            <a:extLst>
              <a:ext uri="{FF2B5EF4-FFF2-40B4-BE49-F238E27FC236}">
                <a16:creationId xmlns:a16="http://schemas.microsoft.com/office/drawing/2014/main" id="{D7ED09AA-F851-444A-BD99-E4298D2BF7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/>
          <a:stretch/>
        </p:blipFill>
        <p:spPr bwMode="auto">
          <a:xfrm>
            <a:off x="3849879" y="3657074"/>
            <a:ext cx="4527812" cy="3028950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59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Officers should decide about taking any enforcement action (for the initial reason for the stop) </a:t>
            </a:r>
            <a:r>
              <a:rPr lang="en-US" sz="2400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coming into face-to-face contact with the driver.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 issue a citation or take enforcement action based solely on a driver’s attitude.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098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lecture drivers. Explain the specific law or why the traffic violation was dangerous.</a:t>
            </a:r>
          </a:p>
          <a:p>
            <a:pPr marL="298450" indent="-28098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098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Tell the driver what enforcement action you plan to take (or not take) </a:t>
            </a:r>
            <a:r>
              <a:rPr lang="en-US" sz="2400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returning to the patrol car to run a license or registration query. Do not keep drivers in limbo about possible enforcement action. 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Explain Enforcement Action</a:t>
            </a:r>
          </a:p>
        </p:txBody>
      </p:sp>
    </p:spTree>
    <p:extLst>
      <p:ext uri="{BB962C8B-B14F-4D97-AF65-F5344CB8AC3E}">
        <p14:creationId xmlns:p14="http://schemas.microsoft.com/office/powerpoint/2010/main" val="242301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last words spoken by an officer at a motor vehicle stop are very important and may be the basis of a lasting impression of the officer and the agency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Constructive feedback and positive words from an officer can be a welcome relief and may improve the driver’s future behavior when operating a motor vehicle.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16425" indent="-31273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Compliment or say something positive about the driver’s safe behaviors, even if a citation was issued or the driver was angry. </a:t>
            </a:r>
          </a:p>
          <a:p>
            <a:pPr marL="4416425" indent="-31273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16425" indent="-312738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the driver if he or she has any final questions.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 on a Positive Note</a:t>
            </a:r>
          </a:p>
        </p:txBody>
      </p:sp>
      <p:pic>
        <p:nvPicPr>
          <p:cNvPr id="4098" name="Picture 2" descr="Positive Ticketing Campaign' blasted on Twitter as 'bullsh-t'">
            <a:extLst>
              <a:ext uri="{FF2B5EF4-FFF2-40B4-BE49-F238E27FC236}">
                <a16:creationId xmlns:a16="http://schemas.microsoft.com/office/drawing/2014/main" id="{801D0894-B315-AF46-99CA-2B3CA1E829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81" b="17392"/>
          <a:stretch/>
        </p:blipFill>
        <p:spPr bwMode="auto">
          <a:xfrm>
            <a:off x="1" y="3660965"/>
            <a:ext cx="4385388" cy="319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2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 the potential for escalation by ignoring their attitudes, concentrating on the driving behavior, and getting the violator to respond to your requests.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emotional intelligence (Self-Awareness &amp; Self-Regulation)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argue. Keep your ego in check and out of the conversation. Being professional often means exercising self control. </a:t>
            </a:r>
          </a:p>
          <a:p>
            <a:pPr marL="457200" indent="-457200">
              <a:buClr>
                <a:srgbClr val="232E63"/>
              </a:buClr>
              <a:buSzPct val="100000"/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64063" indent="-514350">
              <a:buClr>
                <a:srgbClr val="232E63"/>
              </a:buClr>
              <a:buSzPct val="100000"/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drivers under suspicion tend to respond more openly and talk more freely if treated with courtesy by officers.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Confrontational Drivers</a:t>
            </a:r>
          </a:p>
        </p:txBody>
      </p:sp>
      <p:pic>
        <p:nvPicPr>
          <p:cNvPr id="3074" name="Picture 2" descr="Traffic Ticket Attorneys in California | Find great Legal Defense for  Speeding Tickets">
            <a:extLst>
              <a:ext uri="{FF2B5EF4-FFF2-40B4-BE49-F238E27FC236}">
                <a16:creationId xmlns:a16="http://schemas.microsoft.com/office/drawing/2014/main" id="{1C7BF38E-39B2-D040-B9D1-D153E1F822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45"/>
          <a:stretch/>
        </p:blipFill>
        <p:spPr bwMode="auto">
          <a:xfrm>
            <a:off x="1" y="4142792"/>
            <a:ext cx="4396154" cy="271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0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50" y="1235564"/>
            <a:ext cx="1105269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conflict management technique designed to respectfully persuade non-compliant, confrontational, or angry drivers that a peaceful outcome is in everyone’s best interest. 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slow the situation down by communicating and providing for more time to develop alternative actions.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de-escalate officers must have self-awareness, self-regulation, and approach the motor vehicle stop with the right mindset.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572BEF-BF19-4E25-9594-6513509E2D3C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De-Escalation</a:t>
            </a:r>
          </a:p>
        </p:txBody>
      </p:sp>
    </p:spTree>
    <p:extLst>
      <p:ext uri="{BB962C8B-B14F-4D97-AF65-F5344CB8AC3E}">
        <p14:creationId xmlns:p14="http://schemas.microsoft.com/office/powerpoint/2010/main" val="229230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70C0429-20C8-7B47-9671-A8EA33B9C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3322486"/>
              </p:ext>
            </p:extLst>
          </p:nvPr>
        </p:nvGraphicFramePr>
        <p:xfrm>
          <a:off x="-2303907" y="11067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39DB61A-127F-1740-B6FC-3E12B7C615F0}"/>
              </a:ext>
            </a:extLst>
          </p:cNvPr>
          <p:cNvSpPr/>
          <p:nvPr/>
        </p:nvSpPr>
        <p:spPr>
          <a:xfrm>
            <a:off x="2250019" y="670164"/>
            <a:ext cx="900810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efficacy of using any de-escalation technique is determined by event circumstances. The priority is to ensure the safety of everyone involved.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Recognize your limits and use a team approach. Always request a backup officer for arrest situations. 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 LESS authoritarian, LESS controlling, and LESS confrontational approach.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communication using open-ended questions that allow angry or non-compliant drivers to feel more empowered and    in control.</a:t>
            </a:r>
          </a:p>
        </p:txBody>
      </p:sp>
    </p:spTree>
    <p:extLst>
      <p:ext uri="{BB962C8B-B14F-4D97-AF65-F5344CB8AC3E}">
        <p14:creationId xmlns:p14="http://schemas.microsoft.com/office/powerpoint/2010/main" val="15696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9293" y="1443841"/>
            <a:ext cx="101728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[name]</a:t>
            </a: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[title] </a:t>
            </a: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[experience] </a:t>
            </a: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[credentials] </a:t>
            </a: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defTabSz="948197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[hobbies / interesting fact]  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/>
          <a:p>
            <a:r>
              <a:rPr lang="en-US" sz="5400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Instructor</a:t>
            </a:r>
          </a:p>
        </p:txBody>
      </p:sp>
    </p:spTree>
    <p:extLst>
      <p:ext uri="{BB962C8B-B14F-4D97-AF65-F5344CB8AC3E}">
        <p14:creationId xmlns:p14="http://schemas.microsoft.com/office/powerpoint/2010/main" val="175983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39DB61A-127F-1740-B6FC-3E12B7C615F0}"/>
              </a:ext>
            </a:extLst>
          </p:cNvPr>
          <p:cNvSpPr/>
          <p:nvPr/>
        </p:nvSpPr>
        <p:spPr>
          <a:xfrm>
            <a:off x="2250019" y="665288"/>
            <a:ext cx="933238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non-threatening body language and a relaxed interview stance that allows you to take prompt action if needed. 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possible, step back from the violator’s vehicle to avoid towering over the driver. The goal is to talk with drivers as close to eye-level as possible. 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 consistent eye contact without staring. Use appropriate facial expressions. </a:t>
            </a: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 using a normal voice volume appropriate for conditions. Do not increase voice volume to speak over or compete            with a hostile driver who is yelling.  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C62AAD7-B795-DF4D-9717-22EDE5BF3C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6809546"/>
              </p:ext>
            </p:extLst>
          </p:nvPr>
        </p:nvGraphicFramePr>
        <p:xfrm>
          <a:off x="-2303907" y="11067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225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70C0429-20C8-7B47-9671-A8EA33B9C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0408080"/>
              </p:ext>
            </p:extLst>
          </p:nvPr>
        </p:nvGraphicFramePr>
        <p:xfrm>
          <a:off x="-2303907" y="9162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6957166-0613-6445-9AAB-82E1DFEEA596}"/>
              </a:ext>
            </a:extLst>
          </p:cNvPr>
          <p:cNvSpPr/>
          <p:nvPr/>
        </p:nvSpPr>
        <p:spPr>
          <a:xfrm>
            <a:off x="2194035" y="725758"/>
            <a:ext cx="933238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active listening techniques like minimal encouragers and paraphrasing to keep angry and confrontational drivers talking.  </a:t>
            </a:r>
          </a:p>
          <a:p>
            <a:pPr defTabSz="948197">
              <a:spcBef>
                <a:spcPts val="600"/>
              </a:spcBef>
              <a:buClr>
                <a:srgbClr val="C00000"/>
              </a:buClr>
              <a:buSzPct val="125000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and embrace silence. Avoid interrupting. </a:t>
            </a:r>
          </a:p>
          <a:p>
            <a:pPr defTabSz="948197">
              <a:spcBef>
                <a:spcPts val="600"/>
              </a:spcBef>
              <a:buClr>
                <a:srgbClr val="C00000"/>
              </a:buClr>
              <a:buSzPct val="125000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open-ended questions.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Ignore or reframe negative comments. For example, convert “You” into “I” statements. </a:t>
            </a:r>
          </a:p>
        </p:txBody>
      </p:sp>
    </p:spTree>
    <p:extLst>
      <p:ext uri="{BB962C8B-B14F-4D97-AF65-F5344CB8AC3E}">
        <p14:creationId xmlns:p14="http://schemas.microsoft.com/office/powerpoint/2010/main" val="28816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1F30EBA-F3CB-E847-A76F-E49199135A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8927264"/>
              </p:ext>
            </p:extLst>
          </p:nvPr>
        </p:nvGraphicFramePr>
        <p:xfrm>
          <a:off x="-2255925" y="7257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6957166-0613-6445-9AAB-82E1DFEEA596}"/>
              </a:ext>
            </a:extLst>
          </p:cNvPr>
          <p:cNvSpPr/>
          <p:nvPr/>
        </p:nvSpPr>
        <p:spPr>
          <a:xfrm>
            <a:off x="2287341" y="838147"/>
            <a:ext cx="933238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and validate feelings expressed by hostile drivers. 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“I” statements to demonstrate empathy and acknowledge emotions communicated by confrontational drivers.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i="1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”I can see hear and hear that you are angry about being stopped.”</a:t>
            </a:r>
          </a:p>
        </p:txBody>
      </p:sp>
    </p:spTree>
    <p:extLst>
      <p:ext uri="{BB962C8B-B14F-4D97-AF65-F5344CB8AC3E}">
        <p14:creationId xmlns:p14="http://schemas.microsoft.com/office/powerpoint/2010/main" val="144959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70C0429-20C8-7B47-9671-A8EA33B9C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338914"/>
              </p:ext>
            </p:extLst>
          </p:nvPr>
        </p:nvGraphicFramePr>
        <p:xfrm>
          <a:off x="-2303907" y="7257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6957166-0613-6445-9AAB-82E1DFEEA596}"/>
              </a:ext>
            </a:extLst>
          </p:cNvPr>
          <p:cNvSpPr/>
          <p:nvPr/>
        </p:nvSpPr>
        <p:spPr>
          <a:xfrm>
            <a:off x="2250019" y="725758"/>
            <a:ext cx="933238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 focused on the real issue and what you have in common. Do not argue. Agree to disagree but find consensus.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additional or re-state prior explanations (e.g., reason for the stop). Politely and respectfully remind angry drivers that the stop and any action taken is about the violation. 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Recognize the possibilities for non-compliance when deciding the appropriate course of action. Directly ask angry drivers open-ended questions about what can be done to gain cooperation and compliance.  </a:t>
            </a:r>
          </a:p>
        </p:txBody>
      </p:sp>
    </p:spTree>
    <p:extLst>
      <p:ext uri="{BB962C8B-B14F-4D97-AF65-F5344CB8AC3E}">
        <p14:creationId xmlns:p14="http://schemas.microsoft.com/office/powerpoint/2010/main" val="29952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70C0429-20C8-7B47-9671-A8EA33B9C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2907325"/>
              </p:ext>
            </p:extLst>
          </p:nvPr>
        </p:nvGraphicFramePr>
        <p:xfrm>
          <a:off x="-2303907" y="725758"/>
          <a:ext cx="6895171" cy="4390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6957166-0613-6445-9AAB-82E1DFEEA596}"/>
              </a:ext>
            </a:extLst>
          </p:cNvPr>
          <p:cNvSpPr/>
          <p:nvPr/>
        </p:nvSpPr>
        <p:spPr>
          <a:xfrm>
            <a:off x="2233086" y="1024337"/>
            <a:ext cx="9332381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 the driver’s needs by working with him or her to find a viable solution. When needed, help the driver identify alternatives. 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 reasonable demands when possible. If repeated attempts fail, set firm limits.</a:t>
            </a: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48197">
              <a:spcBef>
                <a:spcPts val="600"/>
              </a:spcBef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  <a:defRPr/>
            </a:pPr>
            <a:r>
              <a:rPr lang="en-US" sz="2800" i="1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“What would you like to happen?”</a:t>
            </a: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1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9650" y="1198416"/>
            <a:ext cx="1105269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25000"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Motor vehicle stops are one of the best public relations tools available to law enforcement. This lesson covered best practices for:</a:t>
            </a:r>
          </a:p>
          <a:p>
            <a:pPr>
              <a:buClr>
                <a:srgbClr val="C00000"/>
              </a:buClr>
              <a:buSzPct val="125000"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buSzPct val="125000"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6300" indent="-428625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Communicating with drivers and passengers during motor vehicle stops</a:t>
            </a:r>
          </a:p>
          <a:p>
            <a:pPr marL="4686300" indent="-428625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6300" indent="-428625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De-escalation techniques for communicating with non-compliant and confrontational drivers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5400" b="0" i="1" dirty="0">
              <a:solidFill>
                <a:srgbClr val="1D13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Why Traffic Stops Cause More Harm than Good - Innocence Project">
            <a:extLst>
              <a:ext uri="{FF2B5EF4-FFF2-40B4-BE49-F238E27FC236}">
                <a16:creationId xmlns:a16="http://schemas.microsoft.com/office/drawing/2014/main" id="{43BF22AA-0523-CD49-A499-F5AC6D336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57" y="2916571"/>
            <a:ext cx="4424076" cy="2948474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41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4089" y="1195513"/>
            <a:ext cx="110438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a practical exercise, correctly demonstrate how to use the following during a motor vehicle stop: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initial contact with the driver.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paralanguage effectively.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appropriate body language.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questions.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 listen.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enforcement actions taken.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the stop on a positive note.</a:t>
            </a:r>
          </a:p>
          <a:p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a practical exercise, correctly demonstrate how to use                          de-escalation techniques when communicating with a non-compliant               or confrontational driver.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/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44775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42997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</a:t>
            </a:r>
            <a:endParaRPr lang="en-US" sz="5400" b="0" i="1" dirty="0">
              <a:solidFill>
                <a:srgbClr val="1D13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 descr="question-mark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318" y="1414812"/>
            <a:ext cx="3391365" cy="339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8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8171" y="1228028"/>
            <a:ext cx="110349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interactions with drivers is good for community relations and more likely to encourage future safe driving habits by violators. </a:t>
            </a:r>
          </a:p>
          <a:p>
            <a:endParaRPr lang="en-US" sz="2600" dirty="0">
              <a:solidFill>
                <a:srgbClr val="1D13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solidFill>
                  <a:srgbClr val="1D13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officers communicate effectively during motor vehicle stops, it is not unique for an officer to get a thank you from drivers, even when a citation is issued.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Closing Statement</a:t>
            </a:r>
            <a:endParaRPr lang="en-US" sz="5400" b="0" i="1" dirty="0">
              <a:solidFill>
                <a:srgbClr val="1D13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Detained During a Traffic Stop - Time Does Matter - Daigle Law Group">
            <a:extLst>
              <a:ext uri="{FF2B5EF4-FFF2-40B4-BE49-F238E27FC236}">
                <a16:creationId xmlns:a16="http://schemas.microsoft.com/office/drawing/2014/main" id="{988E1B05-60D5-574F-8DF6-BDB56E7F9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4"/>
          <a:stretch/>
        </p:blipFill>
        <p:spPr bwMode="auto">
          <a:xfrm>
            <a:off x="3165230" y="3533249"/>
            <a:ext cx="5693019" cy="3152775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2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1CB0E08-9A3C-E340-88EE-06C81186CC42}"/>
              </a:ext>
            </a:extLst>
          </p:cNvPr>
          <p:cNvSpPr/>
          <p:nvPr/>
        </p:nvSpPr>
        <p:spPr>
          <a:xfrm>
            <a:off x="-1" y="621179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Communication Skills:</a:t>
            </a:r>
          </a:p>
          <a:p>
            <a:pPr algn="ctr"/>
            <a:r>
              <a:rPr lang="en-US" sz="7200" b="1" dirty="0">
                <a:solidFill>
                  <a:srgbClr val="1D13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Motor Vehicle Stops</a:t>
            </a:r>
            <a:endParaRPr lang="en-US" sz="7200" b="1" dirty="0">
              <a:solidFill>
                <a:srgbClr val="1D13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bout Us | IADLEST National Certification Program">
            <a:extLst>
              <a:ext uri="{FF2B5EF4-FFF2-40B4-BE49-F238E27FC236}">
                <a16:creationId xmlns:a16="http://schemas.microsoft.com/office/drawing/2014/main" id="{2A789F44-F4D5-9144-B9A6-3DBD2ADC7D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253" y="3252947"/>
            <a:ext cx="2907494" cy="2830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03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50" y="1228397"/>
            <a:ext cx="110526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8197">
              <a:buClr>
                <a:srgbClr val="C00000"/>
              </a:buClr>
              <a:buSzPct val="125000"/>
              <a:defRPr/>
            </a:pPr>
            <a:r>
              <a:rPr lang="en-US" sz="28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officer-citizen contact provides an opportunity to build positive relationships with the community. Most direct officer-citizen contacts occur during traffic enforcement activities. Therefore, motor vehicle stops are one of the best public relations tools available to law enforcement. 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/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Vehicle Stops</a:t>
            </a:r>
          </a:p>
        </p:txBody>
      </p:sp>
      <p:pic>
        <p:nvPicPr>
          <p:cNvPr id="1028" name="Picture 4" descr="Can a Police Officer Pull Me Over For No Reason?">
            <a:extLst>
              <a:ext uri="{FF2B5EF4-FFF2-40B4-BE49-F238E27FC236}">
                <a16:creationId xmlns:a16="http://schemas.microsoft.com/office/drawing/2014/main" id="{55729C9A-5DEC-9E48-AD3D-09DCBF47C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546" y="3269892"/>
            <a:ext cx="4744191" cy="3210858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20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4089" y="1195513"/>
            <a:ext cx="110438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a practical exercise, correctly demonstrate how to use the following during a motor vehicle stop: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initial contact with the driver.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paralanguage effectively.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appropriate body language.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questions.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 listen. 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enforcement actions taken.</a:t>
            </a:r>
          </a:p>
          <a:p>
            <a:pPr marL="863600" indent="-441325">
              <a:buAutoNum type="alphaLcParenR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the stop on a positive note.</a:t>
            </a:r>
          </a:p>
          <a:p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a practical exercise, correctly demonstrate how to use                          de-escalation techniques when communicating with a non-compliant               or confrontational driver.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/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40545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 stops generate more citizen complaints than any other form of police-citizen contact with most complaints alleging officer rudeness.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addition to reducing citizen complaints, courteous and efficient traffic stop encounters can enhance the public relations and image of the law enforcement agency.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11613" indent="-34925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Effective communication during motor vehicle stops helps keep the public safer by encouraging individual drivers to be safe when operating a motor vehicle.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Reasons</a:t>
            </a:r>
          </a:p>
        </p:txBody>
      </p:sp>
      <p:pic>
        <p:nvPicPr>
          <p:cNvPr id="4" name="Picture 2" descr="Police pulling over the city's reckless drivers | News | lancasteronline.com">
            <a:extLst>
              <a:ext uri="{FF2B5EF4-FFF2-40B4-BE49-F238E27FC236}">
                <a16:creationId xmlns:a16="http://schemas.microsoft.com/office/drawing/2014/main" id="{809CFC12-EF7C-CA4E-8D0F-A26695639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67" y="3800021"/>
            <a:ext cx="3497682" cy="2861740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12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25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 like any other police-citizen interaction, motor vehicle stops also require effective communication skills. This includes body language, active listening, and being clear and concise. </a:t>
            </a:r>
          </a:p>
          <a:p>
            <a:pPr>
              <a:buClr>
                <a:srgbClr val="C00000"/>
              </a:buClr>
              <a:buSzPct val="125000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initial contact with the driver.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paralanguage effectively.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appropriate body language.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questions. 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 listen. 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reasons for actions taken.</a:t>
            </a:r>
          </a:p>
          <a:p>
            <a:pPr marL="457200" indent="-457200">
              <a:spcBef>
                <a:spcPts val="1200"/>
              </a:spcBef>
              <a:buClr>
                <a:srgbClr val="232E63"/>
              </a:buClr>
              <a:buSzPct val="100000"/>
              <a:buFont typeface="+mj-lt"/>
              <a:buAutoNum type="alphaUcPeriod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the stop on a positive note.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Vehicle Stops</a:t>
            </a:r>
          </a:p>
        </p:txBody>
      </p:sp>
      <p:pic>
        <p:nvPicPr>
          <p:cNvPr id="5" name="Picture 2" descr="Why Traffic Stops Cause More Harm than Good - Innocence Project">
            <a:extLst>
              <a:ext uri="{FF2B5EF4-FFF2-40B4-BE49-F238E27FC236}">
                <a16:creationId xmlns:a16="http://schemas.microsoft.com/office/drawing/2014/main" id="{4289603B-F630-D449-A4F3-9BF678765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922215"/>
            <a:ext cx="5905500" cy="3935785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4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 the driver by stating your name and agency.</a:t>
            </a:r>
          </a:p>
          <a:p>
            <a:pPr marL="457200" indent="-4572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 after introducing yourself, inform the driver why he or she was stopped. Explain the reason for the stop </a:t>
            </a:r>
            <a:r>
              <a:rPr lang="en-US" sz="2800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US" sz="28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asking to see a driver’s license or vehicle registration.  </a:t>
            </a:r>
          </a:p>
          <a:p>
            <a:pPr marL="457200" indent="-4572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45012">
              <a:buClr>
                <a:srgbClr val="C00000"/>
              </a:buClr>
              <a:buSzPct val="125000"/>
            </a:pPr>
            <a:r>
              <a:rPr lang="en-US" sz="28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officers use a question to explain the reason for the stop? For example, </a:t>
            </a:r>
            <a:r>
              <a:rPr lang="en-US" sz="28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”Do you know why I stopped you?”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Initial Contact with Driver </a:t>
            </a:r>
          </a:p>
        </p:txBody>
      </p:sp>
      <p:pic>
        <p:nvPicPr>
          <p:cNvPr id="4" name="j0316905.jpg">
            <a:hlinkClick r:id="" action="ppaction://media"/>
            <a:extLst>
              <a:ext uri="{FF2B5EF4-FFF2-40B4-BE49-F238E27FC236}">
                <a16:creationId xmlns:a16="http://schemas.microsoft.com/office/drawing/2014/main" id="{1A334ED0-5B9D-3D43-AA86-428CF8DA7869}"/>
              </a:ext>
            </a:extLst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55896"/>
            <a:ext cx="4665306" cy="31021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886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25000"/>
            </a:pPr>
            <a:r>
              <a:rPr lang="en-US" sz="24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Communicate by focusing what you observed (“I saw…”) the vehicle doing, not the driver (”You were…”). This reinforces that the stop was made for a traffic violation and not personal reasons. </a:t>
            </a:r>
          </a:p>
          <a:p>
            <a:pPr>
              <a:buClr>
                <a:srgbClr val="C00000"/>
              </a:buClr>
              <a:buSzPct val="125000"/>
            </a:pPr>
            <a:endParaRPr lang="en-US" sz="24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400" i="1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were driving 20 MPH over the speed limit.”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i="1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400" i="1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saw this truck going 20 MPH over the speed limit.”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i="1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400" i="1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did not stop for the red light at Main and 1st Streets.”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400" i="1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400" i="1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400" i="1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watched this car not stop for the red light at Main and 1st Streets.”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 on what the vehicle did.</a:t>
            </a:r>
          </a:p>
        </p:txBody>
      </p:sp>
    </p:spTree>
    <p:extLst>
      <p:ext uri="{BB962C8B-B14F-4D97-AF65-F5344CB8AC3E}">
        <p14:creationId xmlns:p14="http://schemas.microsoft.com/office/powerpoint/2010/main" val="312193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2967" y="1192747"/>
            <a:ext cx="1106163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u="sng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en-US" sz="26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explaining the reason for the stop, request the driver’s license and registration. Saying, "May I please see your license and registration?” demonstrates respect, professionalism, and courtesy. </a:t>
            </a:r>
          </a:p>
          <a:p>
            <a:pPr marL="342900" indent="-342900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6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6725" indent="-392113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anticipate movements, officers can ask the driver where his or her license and registration are kept.</a:t>
            </a:r>
          </a:p>
          <a:p>
            <a:pPr marL="4986338" indent="-411163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endParaRPr lang="en-US" sz="2600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9575" indent="-392113">
              <a:buClr>
                <a:srgbClr val="C00000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32E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 the driver and passengers by                                                      “sir,” “ma’am,” or “Mr./Mrs.” and their                                                               last name.  </a:t>
            </a:r>
            <a:endParaRPr lang="en-US" sz="2600" i="1" dirty="0">
              <a:solidFill>
                <a:srgbClr val="232E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ED2E-38DF-0B43-B516-C4FBE93B947E}"/>
              </a:ext>
            </a:extLst>
          </p:cNvPr>
          <p:cNvSpPr txBox="1">
            <a:spLocks/>
          </p:cNvSpPr>
          <p:nvPr/>
        </p:nvSpPr>
        <p:spPr>
          <a:xfrm>
            <a:off x="0" y="171976"/>
            <a:ext cx="12192000" cy="76827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5400" dirty="0">
                <a:solidFill>
                  <a:srgbClr val="232E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License &amp; Registration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CB134CD-9D7F-0B40-A1D1-C427AA47D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400900"/>
            <a:ext cx="5181600" cy="345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75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eg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hysical Skill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atro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Investigation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6983</TotalTime>
  <Words>1833</Words>
  <Application>Microsoft Macintosh PowerPoint</Application>
  <PresentationFormat>Widescreen</PresentationFormat>
  <Paragraphs>259</Paragraphs>
  <Slides>29</Slides>
  <Notes>29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Times New Roman</vt:lpstr>
      <vt:lpstr>Main</vt:lpstr>
      <vt:lpstr>Legal</vt:lpstr>
      <vt:lpstr>Physical Skills</vt:lpstr>
      <vt:lpstr>Patrol</vt:lpstr>
      <vt:lpstr>Investigations</vt:lpstr>
      <vt:lpstr>PowerPoint Presentation</vt:lpstr>
      <vt:lpstr>Instructor</vt:lpstr>
      <vt:lpstr>Motor Vehicle Stops</vt:lpstr>
      <vt:lpstr>Learning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Learning Objectives</vt:lpstr>
      <vt:lpstr>PowerPoint Presentation</vt:lpstr>
      <vt:lpstr>PowerPoint Presentation</vt:lpstr>
      <vt:lpstr>PowerPoint Presentation</vt:lpstr>
    </vt:vector>
  </TitlesOfParts>
  <Manager/>
  <Company>FORCE Concepts,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Skills</dc:title>
  <dc:subject/>
  <dc:creator>jon@force-concepts.com</dc:creator>
  <cp:keywords>MPTC</cp:keywords>
  <dc:description>Presentation</dc:description>
  <cp:lastModifiedBy>Jon Blum</cp:lastModifiedBy>
  <cp:revision>540</cp:revision>
  <dcterms:created xsi:type="dcterms:W3CDTF">2015-06-24T15:23:38Z</dcterms:created>
  <dcterms:modified xsi:type="dcterms:W3CDTF">2021-05-18T16:24:54Z</dcterms:modified>
  <cp:category>Recruit Officer Curriculum</cp:category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on Blum">
    <vt:lpwstr>Author</vt:lpwstr>
  </property>
  <property fmtid="{D5CDD505-2E9C-101B-9397-08002B2CF9AE}" pid="3" name="jon@force-concepts.com">
    <vt:lpwstr>email</vt:lpwstr>
  </property>
</Properties>
</file>